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Poppins Light" panose="00000400000000000000" pitchFamily="2" charset="0"/>
      <p:regular r:id="rId16"/>
    </p:embeddedFont>
    <p:embeddedFont>
      <p:font typeface="Roboto Light" panose="02000000000000000000" pitchFamily="2" charset="0"/>
      <p:regular r:id="rId17"/>
      <p:italic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svg>
</file>

<file path=ppt/media/image4.sv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61765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svg"/><Relationship Id="rId5" Type="http://schemas.openxmlformats.org/officeDocument/2006/relationships/image" Target="../media/image4.sv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8706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Оптимизация точности малых моделей детекции объектов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724876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Плугин Олег 22503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5660" y="456605"/>
            <a:ext cx="9401651" cy="402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Оптимизация точности малых моделей детекции объектов</a:t>
            </a:r>
            <a:endParaRPr lang="en-US" sz="2500" dirty="0"/>
          </a:p>
        </p:txBody>
      </p:sp>
      <p:sp>
        <p:nvSpPr>
          <p:cNvPr id="3" name="Text 1"/>
          <p:cNvSpPr/>
          <p:nvPr/>
        </p:nvSpPr>
        <p:spPr>
          <a:xfrm>
            <a:off x="515660" y="1117163"/>
            <a:ext cx="13599081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Необходимо найти баланс между высокой точностью и эффективным использованием ресурсов</a:t>
            </a:r>
            <a:endParaRPr lang="en-US" sz="1000" dirty="0"/>
          </a:p>
        </p:txBody>
      </p:sp>
      <p:sp>
        <p:nvSpPr>
          <p:cNvPr id="4" name="Text 2"/>
          <p:cNvSpPr/>
          <p:nvPr/>
        </p:nvSpPr>
        <p:spPr>
          <a:xfrm>
            <a:off x="709017" y="1661755"/>
            <a:ext cx="8994934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Постановка задачи: обнаружение объектов на ограниченных ресурсах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709017" y="2177415"/>
            <a:ext cx="13405723" cy="412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В задачах компьютерного зрения для мобильных и встроенных устройств, критически важно обеспечить высокую точность обнаружения объектов при сохранении скорости работы в реальном времени и минимальных вычислительных затратах.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515660" y="1468398"/>
            <a:ext cx="15240" cy="1266468"/>
          </a:xfrm>
          <a:prstGeom prst="rect">
            <a:avLst/>
          </a:prstGeom>
          <a:solidFill>
            <a:srgbClr val="F2F2F3"/>
          </a:solidFill>
          <a:ln/>
        </p:spPr>
      </p:sp>
      <p:sp>
        <p:nvSpPr>
          <p:cNvPr id="7" name="Text 5"/>
          <p:cNvSpPr/>
          <p:nvPr/>
        </p:nvSpPr>
        <p:spPr>
          <a:xfrm>
            <a:off x="515660" y="3008709"/>
            <a:ext cx="3176111" cy="2416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Типовые Ограничения Устройств</a:t>
            </a:r>
            <a:endParaRPr lang="en-US" sz="1500" dirty="0"/>
          </a:p>
        </p:txBody>
      </p:sp>
      <p:sp>
        <p:nvSpPr>
          <p:cNvPr id="8" name="Shape 6"/>
          <p:cNvSpPr/>
          <p:nvPr/>
        </p:nvSpPr>
        <p:spPr>
          <a:xfrm>
            <a:off x="515660" y="3395424"/>
            <a:ext cx="6642259" cy="1324928"/>
          </a:xfrm>
          <a:prstGeom prst="roundRect">
            <a:avLst>
              <a:gd name="adj" fmla="val 408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652105" y="3531870"/>
            <a:ext cx="386715" cy="386715"/>
          </a:xfrm>
          <a:prstGeom prst="roundRect">
            <a:avLst>
              <a:gd name="adj" fmla="val 23642956"/>
            </a:avLst>
          </a:prstGeom>
          <a:solidFill>
            <a:srgbClr val="F2F2F3"/>
          </a:solidFill>
          <a:ln/>
        </p:spPr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8428" y="3638193"/>
            <a:ext cx="173950" cy="173950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652105" y="4047411"/>
            <a:ext cx="1611511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Процессор</a:t>
            </a:r>
            <a:endParaRPr lang="en-US" sz="1250" dirty="0"/>
          </a:p>
        </p:txBody>
      </p:sp>
      <p:sp>
        <p:nvSpPr>
          <p:cNvPr id="12" name="Text 9"/>
          <p:cNvSpPr/>
          <p:nvPr/>
        </p:nvSpPr>
        <p:spPr>
          <a:xfrm>
            <a:off x="652105" y="4377690"/>
            <a:ext cx="6369368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4-ядерный, тактовая частота 2.2 ГГц.</a:t>
            </a:r>
            <a:endParaRPr lang="en-US" sz="1000" dirty="0"/>
          </a:p>
        </p:txBody>
      </p:sp>
      <p:sp>
        <p:nvSpPr>
          <p:cNvPr id="13" name="Shape 10"/>
          <p:cNvSpPr/>
          <p:nvPr/>
        </p:nvSpPr>
        <p:spPr>
          <a:xfrm>
            <a:off x="515660" y="4849178"/>
            <a:ext cx="6642259" cy="1324928"/>
          </a:xfrm>
          <a:prstGeom prst="roundRect">
            <a:avLst>
              <a:gd name="adj" fmla="val 408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652105" y="4985623"/>
            <a:ext cx="386715" cy="386715"/>
          </a:xfrm>
          <a:prstGeom prst="roundRect">
            <a:avLst>
              <a:gd name="adj" fmla="val 23642956"/>
            </a:avLst>
          </a:prstGeom>
          <a:solidFill>
            <a:srgbClr val="F2F2F3"/>
          </a:solidFill>
          <a:ln/>
        </p:spPr>
      </p:sp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8428" y="5091946"/>
            <a:ext cx="173950" cy="173950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652105" y="5501164"/>
            <a:ext cx="1665684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Оперативная память</a:t>
            </a:r>
            <a:endParaRPr lang="en-US" sz="1250" dirty="0"/>
          </a:p>
        </p:txBody>
      </p:sp>
      <p:sp>
        <p:nvSpPr>
          <p:cNvPr id="17" name="Text 13"/>
          <p:cNvSpPr/>
          <p:nvPr/>
        </p:nvSpPr>
        <p:spPr>
          <a:xfrm>
            <a:off x="652105" y="5831443"/>
            <a:ext cx="6369368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До 4 ГБ ОЗУ.</a:t>
            </a:r>
            <a:endParaRPr lang="en-US" sz="1000" dirty="0"/>
          </a:p>
        </p:txBody>
      </p:sp>
      <p:sp>
        <p:nvSpPr>
          <p:cNvPr id="18" name="Shape 14"/>
          <p:cNvSpPr/>
          <p:nvPr/>
        </p:nvSpPr>
        <p:spPr>
          <a:xfrm>
            <a:off x="515660" y="6302931"/>
            <a:ext cx="6642259" cy="1324928"/>
          </a:xfrm>
          <a:prstGeom prst="roundRect">
            <a:avLst>
              <a:gd name="adj" fmla="val 408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9" name="Shape 15"/>
          <p:cNvSpPr/>
          <p:nvPr/>
        </p:nvSpPr>
        <p:spPr>
          <a:xfrm>
            <a:off x="652105" y="6439376"/>
            <a:ext cx="386715" cy="386715"/>
          </a:xfrm>
          <a:prstGeom prst="roundRect">
            <a:avLst>
              <a:gd name="adj" fmla="val 23642956"/>
            </a:avLst>
          </a:prstGeom>
          <a:solidFill>
            <a:srgbClr val="F2F2F3"/>
          </a:solidFill>
          <a:ln/>
        </p:spPr>
      </p:sp>
      <p:pic>
        <p:nvPicPr>
          <p:cNvPr id="20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58428" y="6545699"/>
            <a:ext cx="173950" cy="173950"/>
          </a:xfrm>
          <a:prstGeom prst="rect">
            <a:avLst/>
          </a:prstGeom>
        </p:spPr>
      </p:pic>
      <p:sp>
        <p:nvSpPr>
          <p:cNvPr id="21" name="Text 16"/>
          <p:cNvSpPr/>
          <p:nvPr/>
        </p:nvSpPr>
        <p:spPr>
          <a:xfrm>
            <a:off x="652105" y="6954917"/>
            <a:ext cx="1922145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Графический процессор</a:t>
            </a:r>
            <a:endParaRPr lang="en-US" sz="1250" dirty="0"/>
          </a:p>
        </p:txBody>
      </p:sp>
      <p:sp>
        <p:nvSpPr>
          <p:cNvPr id="22" name="Text 17"/>
          <p:cNvSpPr/>
          <p:nvPr/>
        </p:nvSpPr>
        <p:spPr>
          <a:xfrm>
            <a:off x="652105" y="7285196"/>
            <a:ext cx="6369368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Обработка изображений размером до 1920 × 1080. Оптимизация под мобильные GPU-архитектуры.</a:t>
            </a:r>
            <a:endParaRPr lang="en-US" sz="1000" dirty="0"/>
          </a:p>
        </p:txBody>
      </p:sp>
      <p:sp>
        <p:nvSpPr>
          <p:cNvPr id="23" name="Text 18"/>
          <p:cNvSpPr/>
          <p:nvPr/>
        </p:nvSpPr>
        <p:spPr>
          <a:xfrm>
            <a:off x="7480102" y="3008709"/>
            <a:ext cx="3031569" cy="2416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Проблема и Цель Оптимизации</a:t>
            </a:r>
            <a:endParaRPr lang="en-US" sz="1500" dirty="0"/>
          </a:p>
        </p:txBody>
      </p:sp>
      <p:sp>
        <p:nvSpPr>
          <p:cNvPr id="24" name="Text 19"/>
          <p:cNvSpPr/>
          <p:nvPr/>
        </p:nvSpPr>
        <p:spPr>
          <a:xfrm>
            <a:off x="7480102" y="3379232"/>
            <a:ext cx="6642259" cy="412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При таких аппаратных ограничениях использование крупных нейронных сетей (например, стандартных версий YOLO или Faster R-CNN) становится невозможным. Требуется упрощение архитектуры:</a:t>
            </a:r>
            <a:endParaRPr lang="en-US" sz="1000" dirty="0"/>
          </a:p>
        </p:txBody>
      </p:sp>
      <p:sp>
        <p:nvSpPr>
          <p:cNvPr id="25" name="Text 20"/>
          <p:cNvSpPr/>
          <p:nvPr/>
        </p:nvSpPr>
        <p:spPr>
          <a:xfrm>
            <a:off x="7480102" y="3907631"/>
            <a:ext cx="6642259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Уменьшение числа слоев и их глубины.</a:t>
            </a:r>
            <a:endParaRPr lang="en-US" sz="1000" dirty="0"/>
          </a:p>
        </p:txBody>
      </p:sp>
      <p:sp>
        <p:nvSpPr>
          <p:cNvPr id="26" name="Text 21"/>
          <p:cNvSpPr/>
          <p:nvPr/>
        </p:nvSpPr>
        <p:spPr>
          <a:xfrm>
            <a:off x="7480102" y="4158972"/>
            <a:ext cx="6642259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Сокращение количества фильтров (каналов).</a:t>
            </a:r>
            <a:endParaRPr lang="en-US" sz="1000" dirty="0"/>
          </a:p>
        </p:txBody>
      </p:sp>
      <p:sp>
        <p:nvSpPr>
          <p:cNvPr id="27" name="Text 22"/>
          <p:cNvSpPr/>
          <p:nvPr/>
        </p:nvSpPr>
        <p:spPr>
          <a:xfrm>
            <a:off x="7480102" y="4410313"/>
            <a:ext cx="6642259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Снижение общего числа обучаемых параметров.</a:t>
            </a:r>
            <a:endParaRPr lang="en-US" sz="1000" dirty="0"/>
          </a:p>
        </p:txBody>
      </p:sp>
      <p:sp>
        <p:nvSpPr>
          <p:cNvPr id="28" name="Shape 23"/>
          <p:cNvSpPr/>
          <p:nvPr/>
        </p:nvSpPr>
        <p:spPr>
          <a:xfrm>
            <a:off x="7480102" y="4761548"/>
            <a:ext cx="6642259" cy="753785"/>
          </a:xfrm>
          <a:prstGeom prst="roundRect">
            <a:avLst>
              <a:gd name="adj" fmla="val 7184"/>
            </a:avLst>
          </a:prstGeom>
          <a:solidFill>
            <a:srgbClr val="252528"/>
          </a:solidFill>
          <a:ln/>
        </p:spPr>
      </p:sp>
      <p:pic>
        <p:nvPicPr>
          <p:cNvPr id="29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08927" y="4954548"/>
            <a:ext cx="161092" cy="128826"/>
          </a:xfrm>
          <a:prstGeom prst="rect">
            <a:avLst/>
          </a:prstGeom>
        </p:spPr>
      </p:pic>
      <p:sp>
        <p:nvSpPr>
          <p:cNvPr id="30" name="Text 24"/>
          <p:cNvSpPr/>
          <p:nvPr/>
        </p:nvSpPr>
        <p:spPr>
          <a:xfrm>
            <a:off x="7898844" y="4922520"/>
            <a:ext cx="6094690" cy="412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FF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Основная проблема:</a:t>
            </a:r>
            <a:r>
              <a:rPr lang="en-US" sz="1000" dirty="0">
                <a:solidFill>
                  <a:srgbClr val="FF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Упрощение архитектуры нейронной сети приводит к значительному снижению точности (mAP) распознавания.</a:t>
            </a:r>
            <a:endParaRPr lang="en-US" sz="1000" dirty="0"/>
          </a:p>
        </p:txBody>
      </p:sp>
      <p:sp>
        <p:nvSpPr>
          <p:cNvPr id="31" name="Text 25"/>
          <p:cNvSpPr/>
          <p:nvPr/>
        </p:nvSpPr>
        <p:spPr>
          <a:xfrm>
            <a:off x="7480102" y="5660350"/>
            <a:ext cx="6642259" cy="412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Ключевой целью является достижение точности, максимально приближенной к исходной, более крупной модели, при существенно меньшем размере панели и более высокой скорости работы.</a:t>
            </a:r>
            <a:endParaRPr lang="en-US" sz="1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3638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Параметры задачи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553295"/>
            <a:ext cx="13042821" cy="4139922"/>
          </a:xfrm>
          <a:prstGeom prst="roundRect">
            <a:avLst>
              <a:gd name="adj" fmla="val 201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560915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999887" y="2687598"/>
            <a:ext cx="394275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Категория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5346978" y="2687598"/>
            <a:ext cx="393775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Основные параметры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9689068" y="2687598"/>
            <a:ext cx="394156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Влияет на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801410" y="3131820"/>
            <a:ext cx="13027581" cy="120598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999887" y="3258502"/>
            <a:ext cx="394275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Архитектура сети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5346978" y="3258502"/>
            <a:ext cx="3937754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количество слоёв 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шаг карты признаков (stride feature map) 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feat_{st}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количество фильтров 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9689068" y="3258502"/>
            <a:ext cx="394156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скорость работы (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FPS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) и точность (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mAP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)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801410" y="4337804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999887" y="4464487"/>
            <a:ext cx="394275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Входные данные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5346978" y="4464487"/>
            <a:ext cx="393775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размер входного изображения 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(W, H)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9689068" y="4464487"/>
            <a:ext cx="394156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точность распознавания</a:t>
            </a:r>
            <a:endParaRPr lang="en-US" sz="1550" dirty="0"/>
          </a:p>
        </p:txBody>
      </p:sp>
      <p:sp>
        <p:nvSpPr>
          <p:cNvPr id="16" name="Shape 14"/>
          <p:cNvSpPr/>
          <p:nvPr/>
        </p:nvSpPr>
        <p:spPr>
          <a:xfrm>
            <a:off x="801410" y="4908709"/>
            <a:ext cx="13027581" cy="8884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999887" y="5035391"/>
            <a:ext cx="394275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Якори (anchors)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5346978" y="5035391"/>
            <a:ext cx="393775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количество якорных рамок 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k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и их размеры 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(w_a, h_a)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9689068" y="5035391"/>
            <a:ext cx="394156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качество локализации объектов и 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IoU</a:t>
            </a:r>
            <a:endParaRPr lang="en-US" sz="1550" dirty="0"/>
          </a:p>
        </p:txBody>
      </p:sp>
      <p:sp>
        <p:nvSpPr>
          <p:cNvPr id="20" name="Shape 18"/>
          <p:cNvSpPr/>
          <p:nvPr/>
        </p:nvSpPr>
        <p:spPr>
          <a:xfrm>
            <a:off x="801410" y="5797153"/>
            <a:ext cx="13027581" cy="8884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999887" y="5923836"/>
            <a:ext cx="394275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Метрики оценки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5346978" y="5923836"/>
            <a:ext cx="393775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mAP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Precision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Recall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IoU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FPS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T_1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(время обработки одного кадра)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9689068" y="5923836"/>
            <a:ext cx="394156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позволяет оценить скорость и точность работы модели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67063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Обозначение метрик и параметров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2804874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Pooling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- операция уменьшения размера карты признаков, сохраняя наиболее важную информацию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3509367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Precision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- показывает, какая доля найденных моделью объектов действительно является корректной (в процентах или от 0 до 1)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93790" y="4213860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Recall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- показывает, какая доля реальных объектов была найдена моделью (в процентах или от 0 до 1)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93790" y="4918353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IoU (Intersection over Union)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- показывает, насколько точно предсказанные области покрывают исходные (от 0 до 1)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93790" y="5622846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mAP (mean Average Precision)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- среднее значение точности по всем классам и порогам IoU. Основная метрика для сравнения моделей (в процентах)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93790" y="6327338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FPS (frames per second)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- количество обрабатываемых кадров в секунду, показывает производительность (кадры/сек)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597337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Формулировка задачи оптимизации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2135148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Данную задачу можно представить в виде задачи оптимизации.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2675930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Пусть существуют параметры: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93790" y="3216712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- ширина входного изображения (пиксели)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93790" y="3603665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- высота входного изображения (пиксели)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93790" y="3990618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- количество слоёв нейронной сети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93790" y="4377571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k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- количество якорных рамок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793790" y="4918353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Необходимо набрать такой набор параметров 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(W, H, n, k)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при котором: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793790" y="5459135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точность </a:t>
            </a:r>
            <a:r>
              <a:rPr lang="en-US" sz="1550" i="1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mAP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→ max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793790" y="5846088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время обработки </a:t>
            </a:r>
            <a:r>
              <a:rPr lang="en-US" sz="1550" i="1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T_1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→ min, т.е. частота кадров </a:t>
            </a:r>
            <a:r>
              <a:rPr lang="en-US" sz="1550" i="1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FPS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→ max (т.к. </a:t>
            </a:r>
            <a:r>
              <a:rPr lang="en-US" sz="1550" i="1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FPS = 1/T_1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)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793790" y="6386870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при выполнении следующих ограничений: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793790" y="6927652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i="1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FPS(W,H,n,k) \geq FPS_{min}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793790" y="7314605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i="1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 &lt; n_{max}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29722"/>
            <a:ext cx="7556421" cy="1860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Алгоритм оптимизации сети: Анализ архитектуры и изменение входных данных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2569250"/>
            <a:ext cx="2979420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Анализ архитектуры</a:t>
            </a:r>
            <a:endParaRPr lang="en-US" sz="2300" dirty="0"/>
          </a:p>
        </p:txBody>
      </p:sp>
      <p:sp>
        <p:nvSpPr>
          <p:cNvPr id="5" name="Shape 2"/>
          <p:cNvSpPr/>
          <p:nvPr/>
        </p:nvSpPr>
        <p:spPr>
          <a:xfrm>
            <a:off x="793790" y="3348097"/>
            <a:ext cx="99179" cy="99179"/>
          </a:xfrm>
          <a:prstGeom prst="roundRect">
            <a:avLst>
              <a:gd name="adj" fmla="val 460985"/>
            </a:avLst>
          </a:prstGeom>
          <a:solidFill>
            <a:srgbClr val="F2F2F3"/>
          </a:solidFill>
          <a:ln/>
        </p:spPr>
      </p:sp>
      <p:sp>
        <p:nvSpPr>
          <p:cNvPr id="6" name="Text 3"/>
          <p:cNvSpPr/>
          <p:nvPr/>
        </p:nvSpPr>
        <p:spPr>
          <a:xfrm>
            <a:off x="1091327" y="3238976"/>
            <a:ext cx="725888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Зафиксировать начальное количество слоев как 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n_0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93790" y="4062472"/>
            <a:ext cx="99179" cy="99179"/>
          </a:xfrm>
          <a:prstGeom prst="roundRect">
            <a:avLst>
              <a:gd name="adj" fmla="val 460985"/>
            </a:avLst>
          </a:prstGeom>
          <a:solidFill>
            <a:srgbClr val="F2F2F3"/>
          </a:solidFill>
          <a:ln/>
        </p:spPr>
      </p:sp>
      <p:sp>
        <p:nvSpPr>
          <p:cNvPr id="8" name="Text 5"/>
          <p:cNvSpPr/>
          <p:nvPr/>
        </p:nvSpPr>
        <p:spPr>
          <a:xfrm>
            <a:off x="1091327" y="3953351"/>
            <a:ext cx="725888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Уменьшить количество слоев до 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 &lt; n_0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93790" y="4568547"/>
            <a:ext cx="416444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Изменение входных данных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793790" y="5238274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Изменить размер входного изображения 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W_n \times H_n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793790" y="5625227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2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Оценить изменения 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mAP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и 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FPS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793790" y="6012180"/>
            <a:ext cx="7556421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3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Отметить зависимость: </a:t>
            </a:r>
            <a:r>
              <a:rPr lang="en-US" sz="1550" i="1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mAP \propto f_1(W_n, H_n)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</a:t>
            </a:r>
            <a:r>
              <a:rPr lang="en-US" sz="1550" i="1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T_1 \propto f_2(W_n, H_n)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</a:t>
            </a:r>
            <a:r>
              <a:rPr lang="en-US" sz="1550" i="1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FPS = 1/T_1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(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T_1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— время обработки обратно пропорционально частоте кадров). 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f_1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— функция, описывающая зависимость точности от разрешения входного изображения, </a:t>
            </a:r>
            <a:r>
              <a:rPr lang="en-US" sz="15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f_2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— функция, описывающая зависимость времени от разрешения входного изображения.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2099" y="413861"/>
            <a:ext cx="10903387" cy="470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Алгоритм оптимизации сети: Оптимизация якорных рамок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602099" y="1185267"/>
            <a:ext cx="13426202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3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099" y="1185267"/>
            <a:ext cx="13426202" cy="26110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2099" y="1636871"/>
            <a:ext cx="13426202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Формула обеспечивает пропорциональное масштабирование якорных рамок под новый размер.</a:t>
            </a:r>
            <a:endParaRPr lang="en-US" sz="1150" dirty="0"/>
          </a:p>
        </p:txBody>
      </p:sp>
      <p:sp>
        <p:nvSpPr>
          <p:cNvPr id="6" name="Text 3"/>
          <p:cNvSpPr/>
          <p:nvPr/>
        </p:nvSpPr>
        <p:spPr>
          <a:xfrm>
            <a:off x="602099" y="2068116"/>
            <a:ext cx="13426202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3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099" y="2068116"/>
            <a:ext cx="13426202" cy="26110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02099" y="2519720"/>
            <a:ext cx="13426202" cy="600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3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099" y="2519720"/>
            <a:ext cx="13426202" cy="60019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02099" y="3310414"/>
            <a:ext cx="13426202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3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2099" y="3310414"/>
            <a:ext cx="13426202" cy="26110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02099" y="3762018"/>
            <a:ext cx="13426202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Font typeface="+mj-lt"/>
              <a:buAutoNum type="arabicPeriod"/>
            </a:pPr>
            <a:r>
              <a:rPr lang="en-US" sz="1150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Масштабировать рамки по формуле:</a:t>
            </a:r>
            <a:endParaRPr lang="en-US" sz="1150" dirty="0"/>
          </a:p>
        </p:txBody>
      </p:sp>
      <p:sp>
        <p:nvSpPr>
          <p:cNvPr id="13" name="Text 7"/>
          <p:cNvSpPr/>
          <p:nvPr/>
        </p:nvSpPr>
        <p:spPr>
          <a:xfrm>
            <a:off x="602099" y="4055388"/>
            <a:ext cx="13426202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1850"/>
              </a:lnSpc>
              <a:buSzPct val="100000"/>
              <a:buChar char="•"/>
            </a:pPr>
            <a:r>
              <a:rPr lang="en-US" sz="11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(wₜ, hₜ)</a:t>
            </a: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- граничные рамки исходного значения (пиксели)</a:t>
            </a:r>
            <a:endParaRPr lang="en-US" sz="1150" dirty="0"/>
          </a:p>
        </p:txBody>
      </p:sp>
      <p:sp>
        <p:nvSpPr>
          <p:cNvPr id="14" name="Text 8"/>
          <p:cNvSpPr/>
          <p:nvPr/>
        </p:nvSpPr>
        <p:spPr>
          <a:xfrm>
            <a:off x="602099" y="4348758"/>
            <a:ext cx="13426202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1850"/>
              </a:lnSpc>
              <a:buSzPct val="100000"/>
              <a:buChar char="•"/>
            </a:pPr>
            <a:r>
              <a:rPr lang="en-US" sz="11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(wᵣ, hᵣ)</a:t>
            </a: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- ремасштабированные рамки (пиксели)</a:t>
            </a:r>
            <a:endParaRPr lang="en-US" sz="1150" dirty="0"/>
          </a:p>
        </p:txBody>
      </p:sp>
      <p:sp>
        <p:nvSpPr>
          <p:cNvPr id="15" name="Text 9"/>
          <p:cNvSpPr/>
          <p:nvPr/>
        </p:nvSpPr>
        <p:spPr>
          <a:xfrm>
            <a:off x="602099" y="4642128"/>
            <a:ext cx="13426202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1850"/>
              </a:lnSpc>
              <a:buSzPct val="100000"/>
              <a:buChar char="•"/>
            </a:pPr>
            <a:r>
              <a:rPr lang="en-US" sz="11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(Wₙ, Hₙ)</a:t>
            </a: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- исходное разрешение входа сети (пиксели)</a:t>
            </a:r>
            <a:endParaRPr lang="en-US" sz="1150" dirty="0"/>
          </a:p>
        </p:txBody>
      </p:sp>
      <p:sp>
        <p:nvSpPr>
          <p:cNvPr id="16" name="Text 10"/>
          <p:cNvSpPr/>
          <p:nvPr/>
        </p:nvSpPr>
        <p:spPr>
          <a:xfrm>
            <a:off x="602099" y="4935498"/>
            <a:ext cx="13426202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1850"/>
              </a:lnSpc>
              <a:buSzPct val="100000"/>
              <a:buChar char="•"/>
            </a:pPr>
            <a:r>
              <a:rPr lang="en-US" sz="11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(Wᵢ, Hᵢ)</a:t>
            </a: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- ширина и высота входного изображения (пиксели)</a:t>
            </a:r>
            <a:endParaRPr lang="en-US" sz="1150" dirty="0"/>
          </a:p>
        </p:txBody>
      </p:sp>
      <p:sp>
        <p:nvSpPr>
          <p:cNvPr id="17" name="Text 11"/>
          <p:cNvSpPr/>
          <p:nvPr/>
        </p:nvSpPr>
        <p:spPr>
          <a:xfrm>
            <a:off x="602099" y="5228868"/>
            <a:ext cx="13426202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Font typeface="+mj-lt"/>
              <a:buAutoNum type="arabicPeriod" startAt="2"/>
            </a:pP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Провести кластеризацию </a:t>
            </a:r>
            <a:r>
              <a:rPr lang="en-US" sz="1150" i="1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k</a:t>
            </a: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-средних по ширине и высоте рамок:</a:t>
            </a:r>
            <a:endParaRPr lang="en-US" sz="1150" dirty="0"/>
          </a:p>
        </p:txBody>
      </p:sp>
      <p:sp>
        <p:nvSpPr>
          <p:cNvPr id="18" name="Text 12"/>
          <p:cNvSpPr/>
          <p:nvPr/>
        </p:nvSpPr>
        <p:spPr>
          <a:xfrm>
            <a:off x="602099" y="5522238"/>
            <a:ext cx="13426202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1850"/>
              </a:lnSpc>
              <a:buSzPct val="100000"/>
              <a:buChar char="•"/>
            </a:pPr>
            <a:r>
              <a:rPr lang="en-US" sz="11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(w_c, h_c)</a:t>
            </a: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- </a:t>
            </a:r>
            <a:r>
              <a:rPr lang="en-US" sz="11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k</a:t>
            </a: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центров кластеров, соответствующие усредненным размерам объектов</a:t>
            </a:r>
            <a:endParaRPr lang="en-US" sz="1150" dirty="0"/>
          </a:p>
        </p:txBody>
      </p:sp>
      <p:sp>
        <p:nvSpPr>
          <p:cNvPr id="19" name="Text 13"/>
          <p:cNvSpPr/>
          <p:nvPr/>
        </p:nvSpPr>
        <p:spPr>
          <a:xfrm>
            <a:off x="602099" y="5815608"/>
            <a:ext cx="13426202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Font typeface="+mj-lt"/>
              <a:buAutoNum type="arabicPeriod" startAt="3"/>
            </a:pP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Найти оптимальное количество кластеров </a:t>
            </a:r>
            <a:r>
              <a:rPr lang="en-US" sz="1150" i="1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k</a:t>
            </a: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с помощью силуэта средних коэффициентов:</a:t>
            </a:r>
            <a:endParaRPr lang="en-US" sz="1150" dirty="0"/>
          </a:p>
        </p:txBody>
      </p:sp>
      <p:sp>
        <p:nvSpPr>
          <p:cNvPr id="20" name="Text 14"/>
          <p:cNvSpPr/>
          <p:nvPr/>
        </p:nvSpPr>
        <p:spPr>
          <a:xfrm>
            <a:off x="602099" y="6108978"/>
            <a:ext cx="13426202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Проэкспериментировать со значением </a:t>
            </a:r>
            <a:r>
              <a:rPr lang="en-US" sz="11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k</a:t>
            </a: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от 3 до 15</a:t>
            </a:r>
            <a:endParaRPr lang="en-US" sz="1150" dirty="0"/>
          </a:p>
        </p:txBody>
      </p:sp>
      <p:sp>
        <p:nvSpPr>
          <p:cNvPr id="21" name="Text 15"/>
          <p:cNvSpPr/>
          <p:nvPr/>
        </p:nvSpPr>
        <p:spPr>
          <a:xfrm>
            <a:off x="602099" y="6402348"/>
            <a:ext cx="13426202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При каждой итерации вычислять средний силуэт по всем точкам:</a:t>
            </a:r>
            <a:endParaRPr lang="en-US" sz="1150" dirty="0"/>
          </a:p>
        </p:txBody>
      </p:sp>
      <p:sp>
        <p:nvSpPr>
          <p:cNvPr id="22" name="Text 16"/>
          <p:cNvSpPr/>
          <p:nvPr/>
        </p:nvSpPr>
        <p:spPr>
          <a:xfrm>
            <a:off x="602099" y="6695718"/>
            <a:ext cx="13426202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028700" lvl="2" indent="-342900" algn="l">
              <a:lnSpc>
                <a:spcPts val="1850"/>
              </a:lnSpc>
              <a:buSzPct val="100000"/>
              <a:buChar char="•"/>
            </a:pPr>
            <a:r>
              <a:rPr lang="en-US" sz="11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</a:t>
            </a: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- общее количество элементов, участвующих в кластеризации</a:t>
            </a:r>
            <a:endParaRPr lang="en-US" sz="1150" dirty="0"/>
          </a:p>
        </p:txBody>
      </p:sp>
      <p:sp>
        <p:nvSpPr>
          <p:cNvPr id="23" name="Text 17"/>
          <p:cNvSpPr/>
          <p:nvPr/>
        </p:nvSpPr>
        <p:spPr>
          <a:xfrm>
            <a:off x="602099" y="6989088"/>
            <a:ext cx="13426202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028700" lvl="2" indent="-342900" algn="l">
              <a:lnSpc>
                <a:spcPts val="1850"/>
              </a:lnSpc>
              <a:buSzPct val="100000"/>
              <a:buChar char="•"/>
            </a:pPr>
            <a:r>
              <a:rPr lang="en-US" sz="11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</a:t>
            </a: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- среднее внутрикластерное расстояние,</a:t>
            </a:r>
            <a:endParaRPr lang="en-US" sz="1150" dirty="0"/>
          </a:p>
        </p:txBody>
      </p:sp>
      <p:sp>
        <p:nvSpPr>
          <p:cNvPr id="24" name="Text 18"/>
          <p:cNvSpPr/>
          <p:nvPr/>
        </p:nvSpPr>
        <p:spPr>
          <a:xfrm>
            <a:off x="602099" y="7282458"/>
            <a:ext cx="13426202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028700" lvl="2" indent="-342900" algn="l">
              <a:lnSpc>
                <a:spcPts val="1850"/>
              </a:lnSpc>
              <a:buSzPct val="100000"/>
              <a:buChar char="•"/>
            </a:pPr>
            <a:r>
              <a:rPr lang="en-US" sz="11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</a:t>
            </a: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- ближайшее межкластерное расстояние</a:t>
            </a:r>
            <a:endParaRPr lang="en-US" sz="1150" dirty="0"/>
          </a:p>
        </p:txBody>
      </p:sp>
      <p:sp>
        <p:nvSpPr>
          <p:cNvPr id="25" name="Text 19"/>
          <p:cNvSpPr/>
          <p:nvPr/>
        </p:nvSpPr>
        <p:spPr>
          <a:xfrm>
            <a:off x="602099" y="7575828"/>
            <a:ext cx="13426202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Максимум среднего </a:t>
            </a:r>
            <a:r>
              <a:rPr lang="en-US" sz="1150" i="1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S̄(k)</a:t>
            </a:r>
            <a:r>
              <a:rPr lang="en-US" sz="11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определит оптимальное значение </a:t>
            </a:r>
            <a:r>
              <a:rPr lang="en-US" sz="1150" i="1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k</a:t>
            </a:r>
            <a:endParaRPr lang="en-US" sz="11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0094" y="517327"/>
            <a:ext cx="13130213" cy="11720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Алгоритм оптимизации сети: Нормализация якорей и оценка результатов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750094" y="1764387"/>
            <a:ext cx="3109674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Нормализация якорей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0094" y="2397204"/>
            <a:ext cx="13130213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Нормализуем размеры якорных рамок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750094" y="2934533"/>
            <a:ext cx="13130213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094" y="2934533"/>
            <a:ext cx="13130213" cy="321469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50094" y="3493294"/>
            <a:ext cx="13130213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w_a, h_a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- размеры рамок в масштабе feature map, то есть в тех единицах, с которыми работает последний слой модели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750094" y="3858935"/>
            <a:ext cx="13130213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i="1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feat_{st} = 2^n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- шаг карты признаков, где сеть содержит </a:t>
            </a:r>
            <a:r>
              <a:rPr lang="en-US" sz="14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слоев max pooling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750094" y="4369832"/>
            <a:ext cx="13130213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Это необходимо, чтобы размер якорей соответствовал масштабу признаков на последнем уровне сети.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750094" y="4951095"/>
            <a:ext cx="2812971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Оценка результатов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50094" y="5583912"/>
            <a:ext cx="13130213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Font typeface="+mj-lt"/>
              <a:buAutoNum type="arabicPeriod"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Измерить метрики </a:t>
            </a:r>
            <a:r>
              <a:rPr lang="en-US" sz="14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Precision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</a:t>
            </a:r>
            <a:r>
              <a:rPr lang="en-US" sz="14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Recall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</a:t>
            </a:r>
            <a:r>
              <a:rPr lang="en-US" sz="14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mAP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</a:t>
            </a:r>
            <a:r>
              <a:rPr lang="en-US" sz="14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FPS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</a:t>
            </a:r>
            <a:r>
              <a:rPr lang="en-US" sz="1450" i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IoU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750094" y="5949553"/>
            <a:ext cx="13130213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Font typeface="+mj-lt"/>
              <a:buAutoNum type="arabicPeriod" startAt="2"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Проанализировать зависимости параметров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750094" y="6315194"/>
            <a:ext cx="13130213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увеличение </a:t>
            </a:r>
            <a:r>
              <a:rPr lang="en-US" sz="1450" i="1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W_n, H_n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→ рост </a:t>
            </a:r>
            <a:r>
              <a:rPr lang="en-US" sz="1450" i="1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mAP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падение </a:t>
            </a:r>
            <a:r>
              <a:rPr lang="en-US" sz="1450" i="1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FPS</a:t>
            </a:r>
            <a:endParaRPr lang="en-US" sz="1450" dirty="0"/>
          </a:p>
        </p:txBody>
      </p:sp>
      <p:sp>
        <p:nvSpPr>
          <p:cNvPr id="14" name="Text 11"/>
          <p:cNvSpPr/>
          <p:nvPr/>
        </p:nvSpPr>
        <p:spPr>
          <a:xfrm>
            <a:off x="750094" y="6680835"/>
            <a:ext cx="13130213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увеличение </a:t>
            </a:r>
            <a:r>
              <a:rPr lang="en-US" sz="1450" i="1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k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→ рост </a:t>
            </a:r>
            <a:r>
              <a:rPr lang="en-US" sz="1450" i="1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IoU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750094" y="7046476"/>
            <a:ext cx="13130213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уменьшение </a:t>
            </a:r>
            <a:r>
              <a:rPr lang="en-US" sz="1450" i="1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→ рост </a:t>
            </a:r>
            <a:r>
              <a:rPr lang="en-US" sz="1450" i="1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FPS</a:t>
            </a: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падение точности </a:t>
            </a:r>
            <a:r>
              <a:rPr lang="en-US" sz="1450" i="1" dirty="0">
                <a:solidFill>
                  <a:srgbClr val="00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mAP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750094" y="7412117"/>
            <a:ext cx="13130213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Font typeface="+mj-lt"/>
              <a:buAutoNum type="arabicPeriod" startAt="3"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Сделать выводы, удовлетворяют ли текущая конфигурация и метрики целевым ограничениям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0172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Заключение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41863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Представленный подход позволяет подбирать архитектурные и входные параметры модели под доступные вычислительные ресурсы.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2959417"/>
            <a:ext cx="6422231" cy="1824276"/>
          </a:xfrm>
          <a:prstGeom prst="roundRect">
            <a:avLst>
              <a:gd name="adj" fmla="val 6015"/>
            </a:avLst>
          </a:prstGeom>
          <a:solidFill>
            <a:srgbClr val="050505"/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70930" y="2959417"/>
            <a:ext cx="91440" cy="1824276"/>
          </a:xfrm>
          <a:prstGeom prst="roundRect">
            <a:avLst>
              <a:gd name="adj" fmla="val 91163"/>
            </a:avLst>
          </a:prstGeom>
          <a:solidFill>
            <a:srgbClr val="F2F2F3"/>
          </a:solidFill>
          <a:ln/>
        </p:spPr>
      </p:sp>
      <p:sp>
        <p:nvSpPr>
          <p:cNvPr id="6" name="Text 4"/>
          <p:cNvSpPr/>
          <p:nvPr/>
        </p:nvSpPr>
        <p:spPr>
          <a:xfrm>
            <a:off x="1083588" y="318063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Высокая точность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1083588" y="3609856"/>
            <a:ext cx="591121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Достижение высокой точности распознавания [1].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7414379" y="2959417"/>
            <a:ext cx="6422231" cy="1824276"/>
          </a:xfrm>
          <a:prstGeom prst="roundRect">
            <a:avLst>
              <a:gd name="adj" fmla="val 6015"/>
            </a:avLst>
          </a:prstGeom>
          <a:solidFill>
            <a:srgbClr val="050505"/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1519" y="2959417"/>
            <a:ext cx="91440" cy="1824276"/>
          </a:xfrm>
          <a:prstGeom prst="roundRect">
            <a:avLst>
              <a:gd name="adj" fmla="val 91163"/>
            </a:avLst>
          </a:prstGeom>
          <a:solidFill>
            <a:srgbClr val="F2F2F3"/>
          </a:solidFill>
          <a:ln/>
        </p:spPr>
      </p:sp>
      <p:sp>
        <p:nvSpPr>
          <p:cNvPr id="10" name="Text 8"/>
          <p:cNvSpPr/>
          <p:nvPr/>
        </p:nvSpPr>
        <p:spPr>
          <a:xfrm>
            <a:off x="7704177" y="3180636"/>
            <a:ext cx="375654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Оптимизированная сложность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7704177" y="3609856"/>
            <a:ext cx="591121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Значительно меньшая сложность модели, что важно для систем компьютерного зрения, работающих на мобильных и малопроизводительных устройствах.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93790" y="5081349"/>
            <a:ext cx="3969425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Источники</a:t>
            </a:r>
            <a:endParaRPr lang="en-US" sz="3100" dirty="0"/>
          </a:p>
        </p:txBody>
      </p:sp>
      <p:sp>
        <p:nvSpPr>
          <p:cNvPr id="13" name="Text 11"/>
          <p:cNvSpPr/>
          <p:nvPr/>
        </p:nvSpPr>
        <p:spPr>
          <a:xfrm>
            <a:off x="793790" y="5875139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Tarek Teama, Hongbin Ma, Ali Maher, and Mohamed A. Kassab. 2019. Real Time Object Detection Based on Deep Neural Network. In Intelligent Robotics and Applications: 12th International Conference, ICIRA 2019, Shenyang, China, August 8–11, 2019, Proceedings, Part IV. Springer-Verlag, Berlin, Heidelberg, 493–504.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1077</Words>
  <Application>Microsoft Office PowerPoint</Application>
  <PresentationFormat>Произвольный</PresentationFormat>
  <Paragraphs>110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Roboto Light</vt:lpstr>
      <vt:lpstr>Calibri</vt:lpstr>
      <vt:lpstr>Poppins Light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lastModifiedBy>Oleg</cp:lastModifiedBy>
  <cp:revision>2</cp:revision>
  <dcterms:created xsi:type="dcterms:W3CDTF">2025-11-11T14:43:48Z</dcterms:created>
  <dcterms:modified xsi:type="dcterms:W3CDTF">2025-11-11T14:47:08Z</dcterms:modified>
</cp:coreProperties>
</file>